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145" r:id="rId1"/>
  </p:sldMasterIdLst>
  <p:notesMasterIdLst>
    <p:notesMasterId r:id="rId26"/>
  </p:notesMasterIdLst>
  <p:sldIdLst>
    <p:sldId id="2514" r:id="rId2"/>
    <p:sldId id="2336" r:id="rId3"/>
    <p:sldId id="2515" r:id="rId4"/>
    <p:sldId id="2519" r:id="rId5"/>
    <p:sldId id="2523" r:id="rId6"/>
    <p:sldId id="2527" r:id="rId7"/>
    <p:sldId id="2531" r:id="rId8"/>
    <p:sldId id="2516" r:id="rId9"/>
    <p:sldId id="2520" r:id="rId10"/>
    <p:sldId id="2524" r:id="rId11"/>
    <p:sldId id="2528" r:id="rId12"/>
    <p:sldId id="2532" r:id="rId13"/>
    <p:sldId id="2517" r:id="rId14"/>
    <p:sldId id="2521" r:id="rId15"/>
    <p:sldId id="2525" r:id="rId16"/>
    <p:sldId id="2529" r:id="rId17"/>
    <p:sldId id="2533" r:id="rId18"/>
    <p:sldId id="2518" r:id="rId19"/>
    <p:sldId id="2522" r:id="rId20"/>
    <p:sldId id="2526" r:id="rId21"/>
    <p:sldId id="2530" r:id="rId22"/>
    <p:sldId id="2534" r:id="rId23"/>
    <p:sldId id="2535" r:id="rId24"/>
    <p:sldId id="2536" r:id="rId25"/>
  </p:sldIdLst>
  <p:sldSz cx="9144000" cy="6858000" type="screen4x3"/>
  <p:notesSz cx="6858000" cy="9144000"/>
  <p:custDataLst>
    <p:tags r:id="rId27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F0000"/>
        </a:solidFill>
        <a:latin typeface="华文细黑" pitchFamily="2" charset="-122"/>
        <a:ea typeface="华文细黑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F0000"/>
        </a:solidFill>
        <a:latin typeface="华文细黑" pitchFamily="2" charset="-122"/>
        <a:ea typeface="华文细黑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F0000"/>
        </a:solidFill>
        <a:latin typeface="华文细黑" pitchFamily="2" charset="-122"/>
        <a:ea typeface="华文细黑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F0000"/>
        </a:solidFill>
        <a:latin typeface="华文细黑" pitchFamily="2" charset="-122"/>
        <a:ea typeface="华文细黑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F0000"/>
        </a:solidFill>
        <a:latin typeface="华文细黑" pitchFamily="2" charset="-122"/>
        <a:ea typeface="华文细黑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rgbClr val="FF0000"/>
        </a:solidFill>
        <a:latin typeface="华文细黑" pitchFamily="2" charset="-122"/>
        <a:ea typeface="华文细黑" pitchFamily="2" charset="-122"/>
        <a:cs typeface="+mn-cs"/>
      </a:defRPr>
    </a:lvl6pPr>
    <a:lvl7pPr marL="2743200" algn="l" defTabSz="914400" rtl="0" eaLnBrk="1" latinLnBrk="0" hangingPunct="1">
      <a:defRPr sz="1200" kern="1200">
        <a:solidFill>
          <a:srgbClr val="FF0000"/>
        </a:solidFill>
        <a:latin typeface="华文细黑" pitchFamily="2" charset="-122"/>
        <a:ea typeface="华文细黑" pitchFamily="2" charset="-122"/>
        <a:cs typeface="+mn-cs"/>
      </a:defRPr>
    </a:lvl7pPr>
    <a:lvl8pPr marL="3200400" algn="l" defTabSz="914400" rtl="0" eaLnBrk="1" latinLnBrk="0" hangingPunct="1">
      <a:defRPr sz="1200" kern="1200">
        <a:solidFill>
          <a:srgbClr val="FF0000"/>
        </a:solidFill>
        <a:latin typeface="华文细黑" pitchFamily="2" charset="-122"/>
        <a:ea typeface="华文细黑" pitchFamily="2" charset="-122"/>
        <a:cs typeface="+mn-cs"/>
      </a:defRPr>
    </a:lvl8pPr>
    <a:lvl9pPr marL="3657600" algn="l" defTabSz="914400" rtl="0" eaLnBrk="1" latinLnBrk="0" hangingPunct="1">
      <a:defRPr sz="1200" kern="1200">
        <a:solidFill>
          <a:srgbClr val="FF0000"/>
        </a:solidFill>
        <a:latin typeface="华文细黑" pitchFamily="2" charset="-122"/>
        <a:ea typeface="华文细黑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CC"/>
    <a:srgbClr val="A50021"/>
    <a:srgbClr val="0000FF"/>
    <a:srgbClr val="CC6600"/>
    <a:srgbClr val="FF6600"/>
    <a:srgbClr val="FFFF99"/>
    <a:srgbClr val="990033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5" autoAdjust="0"/>
    <p:restoredTop sz="94660"/>
  </p:normalViewPr>
  <p:slideViewPr>
    <p:cSldViewPr>
      <p:cViewPr>
        <p:scale>
          <a:sx n="72" d="100"/>
          <a:sy n="72" d="100"/>
        </p:scale>
        <p:origin x="-1752" y="-331"/>
      </p:cViewPr>
      <p:guideLst>
        <p:guide orient="horz" pos="384"/>
        <p:guide orient="horz" pos="4319"/>
        <p:guide pos="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1" tIns="46209" rIns="92421" bIns="46209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b="1">
                <a:solidFill>
                  <a:srgbClr val="FF3300"/>
                </a:solidFill>
                <a:latin typeface="Arial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1" tIns="46209" rIns="92421" bIns="46209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b="1">
                <a:solidFill>
                  <a:srgbClr val="FF3300"/>
                </a:solidFill>
                <a:latin typeface="Arial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12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28688" y="684213"/>
            <a:ext cx="5005387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43400"/>
            <a:ext cx="50307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1" tIns="46209" rIns="92421" bIns="462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1" tIns="46209" rIns="92421" bIns="46209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b="1">
                <a:solidFill>
                  <a:srgbClr val="FF3300"/>
                </a:solidFill>
                <a:latin typeface="Arial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3625"/>
            <a:ext cx="29733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1" tIns="46209" rIns="92421" bIns="46209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b="1">
                <a:solidFill>
                  <a:srgbClr val="FF3300"/>
                </a:solidFill>
                <a:latin typeface="Arial" pitchFamily="34" charset="0"/>
                <a:ea typeface="宋体" charset="-122"/>
              </a:defRPr>
            </a:lvl1pPr>
          </a:lstStyle>
          <a:p>
            <a:pPr>
              <a:defRPr/>
            </a:pPr>
            <a:fld id="{C62E8698-B9E0-447F-A420-F7A0BC2DA5AB}" type="slidenum">
              <a:rPr lang="zh-CN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725563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621713" y="6645275"/>
            <a:ext cx="5222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 sz="800" b="1">
              <a:solidFill>
                <a:schemeClr val="tx1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5" name="Rectangle 11"/>
          <p:cNvSpPr txBox="1">
            <a:spLocks noGrp="1" noChangeArrowheads="1"/>
          </p:cNvSpPr>
          <p:nvPr/>
        </p:nvSpPr>
        <p:spPr bwMode="auto">
          <a:xfrm>
            <a:off x="6934200" y="6553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EA5589D9-3810-44DA-BA7D-0B656457ACBE}" type="slidenum">
              <a:rPr lang="zh-CN" altLang="en-US" sz="1000">
                <a:solidFill>
                  <a:schemeClr val="tx1"/>
                </a:solidFill>
                <a:latin typeface="Arial" pitchFamily="34" charset="0"/>
                <a:ea typeface="宋体" charset="-122"/>
              </a:rPr>
              <a:pPr algn="r">
                <a:defRPr/>
              </a:pPr>
              <a:t>‹#›</a:t>
            </a:fld>
            <a:endParaRPr lang="en-US" sz="1000">
              <a:solidFill>
                <a:schemeClr val="tx1"/>
              </a:solidFill>
              <a:latin typeface="Arial" pitchFamily="34" charset="0"/>
              <a:ea typeface="宋体" charset="-122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 algn="ctr">
              <a:defRPr sz="3600">
                <a:solidFill>
                  <a:srgbClr val="A50021"/>
                </a:solidFill>
              </a:defRPr>
            </a:lvl1pPr>
          </a:lstStyle>
          <a:p>
            <a:r>
              <a:rPr lang="en-GB"/>
              <a:t>单击此处编辑母版标题样式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066800"/>
          </a:xfrm>
        </p:spPr>
        <p:txBody>
          <a:bodyPr/>
          <a:lstStyle>
            <a:lvl1pPr marL="0" indent="0" algn="ctr">
              <a:buFont typeface="Verdana" pitchFamily="34" charset="0"/>
              <a:buNone/>
              <a:defRPr sz="3200"/>
            </a:lvl1pPr>
          </a:lstStyle>
          <a:p>
            <a:r>
              <a:rPr lang="en-GB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63837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532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57938" y="76200"/>
            <a:ext cx="1992312" cy="60515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5824538" cy="6051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664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308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0743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06513" y="1268413"/>
            <a:ext cx="3444875" cy="4859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03788" y="1268413"/>
            <a:ext cx="3446462" cy="4859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4473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038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914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9130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7286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6666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7678738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单击此处编辑母版标题样式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6513" y="1268413"/>
            <a:ext cx="7043737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单击此处编辑母版文本样式</a:t>
            </a:r>
          </a:p>
          <a:p>
            <a:pPr lvl="1"/>
            <a:r>
              <a:rPr lang="en-GB" smtClean="0"/>
              <a:t>第二级</a:t>
            </a:r>
          </a:p>
          <a:p>
            <a:pPr lvl="2"/>
            <a:r>
              <a:rPr lang="en-GB" smtClean="0"/>
              <a:t>第三级</a:t>
            </a:r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8621713" y="6645275"/>
            <a:ext cx="5222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 sz="800" b="1">
              <a:solidFill>
                <a:schemeClr val="tx1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1029" name="Rectangle 11"/>
          <p:cNvSpPr txBox="1">
            <a:spLocks noGrp="1" noChangeArrowheads="1"/>
          </p:cNvSpPr>
          <p:nvPr/>
        </p:nvSpPr>
        <p:spPr bwMode="auto">
          <a:xfrm>
            <a:off x="6934200" y="6553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4031E67-4F4F-478D-B051-72372E40F7F9}" type="slidenum">
              <a:rPr lang="zh-CN" altLang="en-US" sz="1000">
                <a:solidFill>
                  <a:schemeClr val="tx1"/>
                </a:solidFill>
                <a:latin typeface="Arial" pitchFamily="34" charset="0"/>
                <a:ea typeface="宋体" charset="-122"/>
              </a:rPr>
              <a:pPr algn="r">
                <a:defRPr/>
              </a:pPr>
              <a:t>‹#›</a:t>
            </a:fld>
            <a:endParaRPr lang="en-US" sz="1000">
              <a:solidFill>
                <a:schemeClr val="tx1"/>
              </a:solidFill>
              <a:latin typeface="Arial" pitchFamily="34" charset="0"/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0" r:id="rId1"/>
    <p:sldLayoutId id="2147485350" r:id="rId2"/>
    <p:sldLayoutId id="2147485351" r:id="rId3"/>
    <p:sldLayoutId id="2147485352" r:id="rId4"/>
    <p:sldLayoutId id="2147485353" r:id="rId5"/>
    <p:sldLayoutId id="2147485354" r:id="rId6"/>
    <p:sldLayoutId id="2147485355" r:id="rId7"/>
    <p:sldLayoutId id="2147485356" r:id="rId8"/>
    <p:sldLayoutId id="2147485357" r:id="rId9"/>
    <p:sldLayoutId id="2147485358" r:id="rId10"/>
    <p:sldLayoutId id="21474853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SimSun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SimSun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SimSun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SimSun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SimSun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宋体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宋体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宋体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▪"/>
        <a:defRPr sz="28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SimSun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tone Sans"/>
        <a:buChar char="‐"/>
        <a:defRPr sz="2000">
          <a:solidFill>
            <a:schemeClr val="tx1"/>
          </a:solidFill>
          <a:latin typeface="+mn-lt"/>
          <a:ea typeface="SimSun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SimSun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SimSun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wma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1.xml"/><Relationship Id="rId18" Type="http://schemas.openxmlformats.org/officeDocument/2006/relationships/slide" Target="slide17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0.xml"/><Relationship Id="rId17" Type="http://schemas.openxmlformats.org/officeDocument/2006/relationships/slide" Target="slide16.xml"/><Relationship Id="rId2" Type="http://schemas.openxmlformats.org/officeDocument/2006/relationships/audio" Target="../media/audio1.wav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9.xml"/><Relationship Id="rId5" Type="http://schemas.openxmlformats.org/officeDocument/2006/relationships/slide" Target="slide5.xml"/><Relationship Id="rId15" Type="http://schemas.openxmlformats.org/officeDocument/2006/relationships/slide" Target="slide14.xml"/><Relationship Id="rId10" Type="http://schemas.openxmlformats.org/officeDocument/2006/relationships/slide" Target="slide18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13.xml"/><Relationship Id="rId14" Type="http://schemas.openxmlformats.org/officeDocument/2006/relationships/slide" Target="slide12.xml"/><Relationship Id="rId22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902" y="1219258"/>
            <a:ext cx="7772400" cy="2971722"/>
          </a:xfrm>
        </p:spPr>
        <p:txBody>
          <a:bodyPr/>
          <a:lstStyle/>
          <a:p>
            <a:r>
              <a:rPr lang="ru-RU" altLang="zh-CN" sz="4800" dirty="0" smtClean="0"/>
              <a:t>Викторина</a:t>
            </a:r>
            <a:br>
              <a:rPr lang="ru-RU" altLang="zh-CN" sz="4800" dirty="0" smtClean="0"/>
            </a:br>
            <a:r>
              <a:rPr lang="ru-RU" altLang="zh-CN" sz="4800" dirty="0" smtClean="0"/>
              <a:t>«Друзья и враги нашего здоровья»</a:t>
            </a:r>
            <a:endParaRPr lang="zh-CN" altLang="en-US" sz="4800" dirty="0" smtClean="0"/>
          </a:p>
        </p:txBody>
      </p:sp>
      <p:pic>
        <p:nvPicPr>
          <p:cNvPr id="3" name="alborada-del-inka-circulo-de-la-amistad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676484" y="457278"/>
            <a:ext cx="609600" cy="609600"/>
          </a:xfrm>
          <a:prstGeom prst="rect">
            <a:avLst/>
          </a:prstGeom>
        </p:spPr>
      </p:pic>
      <p:sp>
        <p:nvSpPr>
          <p:cNvPr id="4" name="AutoShape 2" descr="https://www.seekpng.com/png/detail/30-308299_green-start-button-start-button-no-backgroun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www.downloadclipart.net/large/18070-start-service-pressed-design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52832" y="5638742"/>
            <a:ext cx="2857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28714" y="520288"/>
            <a:ext cx="1981148" cy="1003761"/>
            <a:chOff x="228714" y="520288"/>
            <a:chExt cx="1981148" cy="1003761"/>
          </a:xfrm>
        </p:grpSpPr>
        <p:sp>
          <p:nvSpPr>
            <p:cNvPr id="3" name="Овал 2"/>
            <p:cNvSpPr/>
            <p:nvPr/>
          </p:nvSpPr>
          <p:spPr bwMode="auto">
            <a:xfrm>
              <a:off x="228714" y="520288"/>
              <a:ext cx="1981148" cy="10037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10412" y="791335"/>
              <a:ext cx="161775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Гигиена</a:t>
              </a:r>
              <a:endPara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71706" y="1656614"/>
            <a:ext cx="82378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из этих крокодилов проглотил мочалку словно галку?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printonic.ru/uploads/images/2016/03/01/img_56d5834f9e30c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644261" y="3124208"/>
            <a:ext cx="1968498" cy="22628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s://avatarko.ru/img/kartinka/32/multfilm_krokodil_3173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09704" y="3124208"/>
            <a:ext cx="1890000" cy="22628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s://i0.wp.com/nukadeti.ru/content/images/essence/tale/1757/158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02286" y="3160643"/>
            <a:ext cx="1707892" cy="22264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омой 9">
            <a:hlinkClick r:id="rId6" action="ppaction://hlinksldjump" highlightClick="1"/>
          </p:cNvPr>
          <p:cNvSpPr/>
          <p:nvPr/>
        </p:nvSpPr>
        <p:spPr bwMode="auto">
          <a:xfrm>
            <a:off x="8077108" y="5867336"/>
            <a:ext cx="653985" cy="533386"/>
          </a:xfrm>
          <a:prstGeom prst="actionButtonHome">
            <a:avLst/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01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meh-minona-na-opoveschenie-sms-57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meh-minona-na-opoveschenie-sms-57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76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meh-minona-na-opoveschenie-sms-57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28714" y="520288"/>
            <a:ext cx="1981148" cy="1003761"/>
            <a:chOff x="228714" y="520288"/>
            <a:chExt cx="1981148" cy="1003761"/>
          </a:xfrm>
        </p:grpSpPr>
        <p:sp>
          <p:nvSpPr>
            <p:cNvPr id="3" name="Овал 2"/>
            <p:cNvSpPr/>
            <p:nvPr/>
          </p:nvSpPr>
          <p:spPr bwMode="auto">
            <a:xfrm>
              <a:off x="228714" y="520288"/>
              <a:ext cx="1981148" cy="10037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126922" y="791335"/>
              <a:ext cx="18473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59514" y="606669"/>
            <a:ext cx="19736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Здоровье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зубов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706" y="1656614"/>
            <a:ext cx="82378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нужно положить на щетку, для чистоты зубов?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beauty-neva.ru/upload/iblock/038/03816d154615f31d82661469a802a6f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4646" y="3429000"/>
            <a:ext cx="2120431" cy="21230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s://lab-krasoty.ru/upload/iblock/25d/25dbd4694d35c864515a8147476afe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95241" y="3839733"/>
            <a:ext cx="216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https://beauty-neva.ru/upload/iblock/2fd/2fd7ec229e4c0e9aab2548b8ac690c8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43564" y="3422088"/>
            <a:ext cx="2133544" cy="21299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омой 9">
            <a:hlinkClick r:id="rId7" action="ppaction://hlinksldjump" highlightClick="1"/>
          </p:cNvPr>
          <p:cNvSpPr/>
          <p:nvPr/>
        </p:nvSpPr>
        <p:spPr bwMode="auto">
          <a:xfrm>
            <a:off x="8077108" y="5867336"/>
            <a:ext cx="653985" cy="533386"/>
          </a:xfrm>
          <a:prstGeom prst="actionButtonHome">
            <a:avLst/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24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6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9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meh-minona-na-opoveschenie-sms-57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meh-minona-na-opoveschenie-sms-57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28714" y="520288"/>
            <a:ext cx="1981148" cy="1003761"/>
            <a:chOff x="228714" y="520288"/>
            <a:chExt cx="1981148" cy="1003761"/>
          </a:xfrm>
        </p:grpSpPr>
        <p:sp>
          <p:nvSpPr>
            <p:cNvPr id="3" name="Овал 2"/>
            <p:cNvSpPr/>
            <p:nvPr/>
          </p:nvSpPr>
          <p:spPr bwMode="auto">
            <a:xfrm>
              <a:off x="228714" y="520288"/>
              <a:ext cx="1981148" cy="10037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126922" y="791335"/>
              <a:ext cx="18473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609184" y="814908"/>
            <a:ext cx="12202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Спорт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706" y="1656614"/>
            <a:ext cx="823780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Ноги и мышцы все время в движении —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не просто идёт человек.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Такие вот быстрые передвижения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называем коротко — … 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image.freepik.com/free-vector/cartoon-exercise-runing_77984-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52832" y="4114782"/>
            <a:ext cx="2139010" cy="213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Тяпа\Desktop\вопос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88767" y="4190980"/>
            <a:ext cx="216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 bwMode="auto">
          <a:xfrm>
            <a:off x="8077108" y="5867336"/>
            <a:ext cx="653985" cy="533386"/>
          </a:xfrm>
          <a:prstGeom prst="actionButtonHome">
            <a:avLst/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13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28714" y="520288"/>
            <a:ext cx="1981148" cy="1003761"/>
            <a:chOff x="228714" y="520288"/>
            <a:chExt cx="1981148" cy="1003761"/>
          </a:xfrm>
        </p:grpSpPr>
        <p:sp>
          <p:nvSpPr>
            <p:cNvPr id="3" name="Овал 2"/>
            <p:cNvSpPr/>
            <p:nvPr/>
          </p:nvSpPr>
          <p:spPr bwMode="auto">
            <a:xfrm>
              <a:off x="228714" y="520288"/>
              <a:ext cx="1981148" cy="1003761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78352" y="791335"/>
              <a:ext cx="168187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П</a:t>
              </a:r>
              <a:r>
                <a:rPr lang="ru-RU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итание</a:t>
              </a:r>
              <a:endPara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71706" y="1656614"/>
            <a:ext cx="82378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лучше всего есть по утрам?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xn--80abnrcduerinl5h.xn--p1ai/images/produkciya/talinskay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8406" y="2524635"/>
            <a:ext cx="2702875" cy="1800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:\Users\Тяпа\Desktop\каша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10864" y="4587424"/>
            <a:ext cx="2698651" cy="1800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ttps://multivarenie.ru/images/multivarenie/2014/12/62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9762" y="2524635"/>
            <a:ext cx="2714377" cy="1800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омой 9">
            <a:hlinkClick r:id="rId7" action="ppaction://hlinksldjump" highlightClick="1"/>
          </p:cNvPr>
          <p:cNvSpPr/>
          <p:nvPr/>
        </p:nvSpPr>
        <p:spPr bwMode="auto">
          <a:xfrm>
            <a:off x="8077108" y="5867336"/>
            <a:ext cx="653985" cy="533386"/>
          </a:xfrm>
          <a:prstGeom prst="actionButtonHome">
            <a:avLst/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0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5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meh-minona-na-opoveschenie-sms-57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meh-minona-na-opoveschenie-sms-57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28714" y="520288"/>
            <a:ext cx="1981148" cy="1003761"/>
            <a:chOff x="228714" y="520288"/>
            <a:chExt cx="1981148" cy="1003761"/>
          </a:xfrm>
        </p:grpSpPr>
        <p:sp>
          <p:nvSpPr>
            <p:cNvPr id="3" name="Овал 2"/>
            <p:cNvSpPr/>
            <p:nvPr/>
          </p:nvSpPr>
          <p:spPr bwMode="auto">
            <a:xfrm>
              <a:off x="228714" y="520288"/>
              <a:ext cx="1981148" cy="1003761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715783" y="791335"/>
              <a:ext cx="100700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ЗОЖ</a:t>
              </a:r>
              <a:endPara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04912" y="1544646"/>
            <a:ext cx="8381780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Очень нужен он нам всем, без него нельзя совсем.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каждому он в дом войдет, за собою позовет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уложит на кровать, глазки станет закрывать.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сильнее всех на свете!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же это? Кто ответит?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top10a.ru/wp-content/uploads/2019/12/4-138-scale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352832" y="4405176"/>
            <a:ext cx="208721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Тяпа\Desktop\вопос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16440" y="4241697"/>
            <a:ext cx="216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 bwMode="auto">
          <a:xfrm>
            <a:off x="8077108" y="5867336"/>
            <a:ext cx="653985" cy="533386"/>
          </a:xfrm>
          <a:prstGeom prst="actionButtonHome">
            <a:avLst/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38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726648" y="3276604"/>
            <a:ext cx="15279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Мыло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28714" y="520288"/>
            <a:ext cx="1981148" cy="1003761"/>
            <a:chOff x="228714" y="520288"/>
            <a:chExt cx="1981148" cy="1003761"/>
          </a:xfrm>
        </p:grpSpPr>
        <p:sp>
          <p:nvSpPr>
            <p:cNvPr id="3" name="Овал 2"/>
            <p:cNvSpPr/>
            <p:nvPr/>
          </p:nvSpPr>
          <p:spPr bwMode="auto">
            <a:xfrm>
              <a:off x="228714" y="520288"/>
              <a:ext cx="1981148" cy="1003761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10412" y="791335"/>
              <a:ext cx="161775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Гигиена</a:t>
              </a:r>
              <a:endPara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endParaRPr>
            </a:p>
          </p:txBody>
        </p:sp>
      </p:grpSp>
      <p:pic>
        <p:nvPicPr>
          <p:cNvPr id="31746" name="Picture 2" descr="https://avatars.mds.yandex.net/get-zen_doc/3324118/pub_5ede66d929de45204ee7cbf4_5ede684dea60f47e7150794b/scale_120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95732" y="2601267"/>
            <a:ext cx="25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https://pp.userapi.com/mqN2fPLx0pbKzUasMWzFydt81Tk49OVt-e0e4w/I4foKuZB6l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55732" y="4120831"/>
            <a:ext cx="1594109" cy="159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58" name="Picture 14" descr="https://sun9-72.userapi.com/c623929/v623929796/4f648/APvdkmKSlEk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05577" y="2601267"/>
            <a:ext cx="287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54" name="Picture 10" descr="https://drasler.ru/wp-content/uploads/2020/02/%D0%A4%D0%BE%D1%82%D0%BE-%D0%B1%D0%B0%D0%B1%D0%B0-%D1%8F%D0%B3%D0%B0-%D0%B8%D0%B7-%D0%BA%D1%83%D0%B7%D0%B8-00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811596" y="4181061"/>
            <a:ext cx="1633980" cy="153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71746" y="1524049"/>
            <a:ext cx="823780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помогло этим персонажам измениться??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домой 12">
            <a:hlinkClick r:id="rId7" action="ppaction://hlinksldjump" highlightClick="1"/>
          </p:cNvPr>
          <p:cNvSpPr/>
          <p:nvPr/>
        </p:nvSpPr>
        <p:spPr bwMode="auto">
          <a:xfrm>
            <a:off x="8077108" y="5867336"/>
            <a:ext cx="653985" cy="533386"/>
          </a:xfrm>
          <a:prstGeom prst="actionButtonHome">
            <a:avLst/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11" name="Picture 3" descr="C:\Users\Тяпа\Desktop\вопос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26648" y="2832099"/>
            <a:ext cx="1527996" cy="15279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51311" y="5221005"/>
            <a:ext cx="12902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C:\Users\Тяпа\Desktop\вопос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14365" y="4723753"/>
            <a:ext cx="1540280" cy="15402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216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28714" y="520288"/>
            <a:ext cx="1981148" cy="1003761"/>
            <a:chOff x="228714" y="520288"/>
            <a:chExt cx="1981148" cy="1003761"/>
          </a:xfrm>
        </p:grpSpPr>
        <p:sp>
          <p:nvSpPr>
            <p:cNvPr id="3" name="Овал 2"/>
            <p:cNvSpPr/>
            <p:nvPr/>
          </p:nvSpPr>
          <p:spPr bwMode="auto">
            <a:xfrm>
              <a:off x="228714" y="520288"/>
              <a:ext cx="1981148" cy="1003761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126920" y="791335"/>
              <a:ext cx="18473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59514" y="606669"/>
            <a:ext cx="19736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Здоровье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зубов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746" y="1524049"/>
            <a:ext cx="82378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Какой врач лечит зубы?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s://pickimage.ru/wp-content/uploads/images/detskie/dentistprofession/stomatolog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5430" y="2438426"/>
            <a:ext cx="2594118" cy="252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s://stihi.ru/pics/2020/01/30/769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0647" y="3183358"/>
            <a:ext cx="2520000" cy="252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https://avatars.mds.yandex.net/get-zen_doc/51478/pub_5e3c762b992eb06ff7955e48_5e3c763570d425459873313c/scale_120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8368" y="2438426"/>
            <a:ext cx="2251313" cy="25674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омой 9">
            <a:hlinkClick r:id="rId7" action="ppaction://hlinksldjump" highlightClick="1"/>
          </p:cNvPr>
          <p:cNvSpPr/>
          <p:nvPr/>
        </p:nvSpPr>
        <p:spPr bwMode="auto">
          <a:xfrm>
            <a:off x="8077108" y="5867336"/>
            <a:ext cx="653985" cy="533386"/>
          </a:xfrm>
          <a:prstGeom prst="actionButtonHome">
            <a:avLst/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86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48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8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meh-minona-na-opoveschenie-sms-57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meh-minona-na-opoveschenie-sms-57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47151" y="4684915"/>
            <a:ext cx="27416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ЭСТАФЕТА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28714" y="520288"/>
            <a:ext cx="1981148" cy="1003761"/>
            <a:chOff x="228714" y="520288"/>
            <a:chExt cx="1981148" cy="1003761"/>
          </a:xfrm>
        </p:grpSpPr>
        <p:sp>
          <p:nvSpPr>
            <p:cNvPr id="3" name="Овал 2"/>
            <p:cNvSpPr/>
            <p:nvPr/>
          </p:nvSpPr>
          <p:spPr bwMode="auto">
            <a:xfrm>
              <a:off x="228714" y="520288"/>
              <a:ext cx="1981148" cy="1003761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126920" y="791335"/>
              <a:ext cx="18473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609182" y="791334"/>
            <a:ext cx="12202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Спорт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57465" y="1550602"/>
            <a:ext cx="5268045" cy="206210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0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Соревнуемся</a:t>
            </a:r>
            <a:r>
              <a:rPr kumimoji="0" lang="en-GB" sz="3200" b="1" i="0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en-GB" sz="3200" b="1" i="0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сноровке</a:t>
            </a:r>
            <a:r>
              <a:rPr kumimoji="0" lang="en-GB" sz="3200" b="1" i="0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0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Мяч</a:t>
            </a:r>
            <a:r>
              <a:rPr kumimoji="0" lang="en-GB" sz="3200" b="1" i="0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GB" sz="3200" b="1" i="0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кидаем</a:t>
            </a:r>
            <a:r>
              <a:rPr kumimoji="0" lang="en-GB" sz="3200" b="1" i="0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GB" sz="3200" b="1" i="0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скачем</a:t>
            </a:r>
            <a:r>
              <a:rPr kumimoji="0" lang="en-GB" sz="3200" b="1" i="0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GB" sz="3200" b="1" i="0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ловко</a:t>
            </a:r>
            <a:r>
              <a:rPr kumimoji="0" lang="en-GB" sz="3200" b="1" i="0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0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Кувыркаемся</a:t>
            </a:r>
            <a:r>
              <a:rPr kumimoji="0" lang="en-GB" sz="3200" b="1" i="0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GB" sz="3200" b="1" i="0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kumimoji="0" lang="en-GB" sz="3200" b="1" i="0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GB" sz="3200" b="1" i="0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этом</a:t>
            </a:r>
            <a:r>
              <a:rPr kumimoji="0" lang="en-GB" sz="3200" b="1" i="0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0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Так</a:t>
            </a:r>
            <a:r>
              <a:rPr kumimoji="0" lang="en-GB" sz="3200" b="1" i="0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GB" sz="3200" b="1" i="0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проход</a:t>
            </a:r>
            <a:r>
              <a:rPr kumimoji="0" lang="ru-RU" sz="3200" b="1" i="0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en-GB" sz="3200" b="1" i="0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т... </a:t>
            </a:r>
          </a:p>
        </p:txBody>
      </p:sp>
      <p:pic>
        <p:nvPicPr>
          <p:cNvPr id="35843" name="Picture 3" descr="http://34brschool.ru/images/clipart-passage-de-relais-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90852" y="3850889"/>
            <a:ext cx="3877248" cy="252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 bwMode="auto">
          <a:xfrm>
            <a:off x="8077108" y="5867336"/>
            <a:ext cx="653985" cy="533386"/>
          </a:xfrm>
          <a:prstGeom prst="actionButtonHome">
            <a:avLst/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51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28714" y="520288"/>
            <a:ext cx="1981148" cy="1003761"/>
            <a:chOff x="228714" y="520288"/>
            <a:chExt cx="1981148" cy="1003761"/>
          </a:xfrm>
        </p:grpSpPr>
        <p:sp>
          <p:nvSpPr>
            <p:cNvPr id="3" name="Овал 2"/>
            <p:cNvSpPr/>
            <p:nvPr/>
          </p:nvSpPr>
          <p:spPr bwMode="auto">
            <a:xfrm>
              <a:off x="228714" y="520288"/>
              <a:ext cx="1981148" cy="100376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78352" y="791335"/>
              <a:ext cx="168187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П</a:t>
              </a:r>
              <a:r>
                <a:rPr lang="ru-RU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итание</a:t>
              </a:r>
              <a:endPara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71706" y="1656614"/>
            <a:ext cx="82378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Какой продукт богат  кальцием, важным для нашего организма?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shishonin.ru/wp-content/uploads/2020/07/Tvorog.max-1200x800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43564" y="3132558"/>
            <a:ext cx="2398083" cy="1800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s://static.price.ru/images/models/-/posadochniy/material-morkov-nantskaya-4/82f0281bc2a2de1bab3c9a04cb2edefd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6634" y="3844208"/>
            <a:ext cx="2160000" cy="2160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s://ezo4u.ru/wp-content/uploads/2015/03/1597814748_278024504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8352" y="3089495"/>
            <a:ext cx="2398083" cy="1800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омой 8">
            <a:hlinkClick r:id="rId7" action="ppaction://hlinksldjump" highlightClick="1"/>
          </p:cNvPr>
          <p:cNvSpPr/>
          <p:nvPr/>
        </p:nvSpPr>
        <p:spPr bwMode="auto">
          <a:xfrm>
            <a:off x="8077108" y="5867336"/>
            <a:ext cx="653985" cy="533386"/>
          </a:xfrm>
          <a:prstGeom prst="actionButtonHome">
            <a:avLst/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19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meh-minona-na-opoveschenie-sms-57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meh-minona-na-opoveschenie-sms-57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28714" y="520288"/>
            <a:ext cx="1981148" cy="1003761"/>
            <a:chOff x="228714" y="520288"/>
            <a:chExt cx="1981148" cy="1003761"/>
          </a:xfrm>
        </p:grpSpPr>
        <p:sp>
          <p:nvSpPr>
            <p:cNvPr id="3" name="Овал 2"/>
            <p:cNvSpPr/>
            <p:nvPr/>
          </p:nvSpPr>
          <p:spPr bwMode="auto">
            <a:xfrm>
              <a:off x="228714" y="520288"/>
              <a:ext cx="1981148" cy="100376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715783" y="791335"/>
              <a:ext cx="100700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ЗОЖ</a:t>
              </a:r>
              <a:endPara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71706" y="1656614"/>
            <a:ext cx="823780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быть стройным и красивым, не ешьте сладости и булки.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Спать вовремя ложитесь, а еще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Идите всей семьёй вы на…..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image.freepik.com/free-vector/happy-family-in-the-park-with-flat-design_23-214782666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617843" y="4267178"/>
            <a:ext cx="1762540" cy="206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Тяпа\Desktop\вопос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19113" y="4170229"/>
            <a:ext cx="216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 bwMode="auto">
          <a:xfrm>
            <a:off x="8077108" y="5867336"/>
            <a:ext cx="653985" cy="533386"/>
          </a:xfrm>
          <a:prstGeom prst="actionButtonHome">
            <a:avLst/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12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3"/>
          <p:cNvSpPr>
            <a:spLocks noGrp="1"/>
          </p:cNvSpPr>
          <p:nvPr>
            <p:ph type="title" idx="4294967295"/>
          </p:nvPr>
        </p:nvSpPr>
        <p:spPr>
          <a:xfrm>
            <a:off x="152400" y="76200"/>
            <a:ext cx="8991600" cy="66357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ru-RU" altLang="en-US" smtClean="0"/>
              <a:t/>
            </a:r>
            <a:br>
              <a:rPr lang="ru-RU" altLang="en-US" smtClean="0"/>
            </a:br>
            <a:endParaRPr lang="ru-RU" altLang="en-US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0947013"/>
              </p:ext>
            </p:extLst>
          </p:nvPr>
        </p:nvGraphicFramePr>
        <p:xfrm>
          <a:off x="533506" y="914466"/>
          <a:ext cx="8153290" cy="5410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58"/>
                <a:gridCol w="1630658"/>
                <a:gridCol w="1630658"/>
                <a:gridCol w="1630658"/>
                <a:gridCol w="1630658"/>
              </a:tblGrid>
              <a:tr h="13525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13525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13525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13525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2954096"/>
              </p:ext>
            </p:extLst>
          </p:nvPr>
        </p:nvGraphicFramePr>
        <p:xfrm>
          <a:off x="533506" y="152486"/>
          <a:ext cx="8153185" cy="6400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630637"/>
                <a:gridCol w="1630637"/>
                <a:gridCol w="1630637"/>
                <a:gridCol w="1630637"/>
                <a:gridCol w="1630637"/>
              </a:tblGrid>
              <a:tr h="53338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Питание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ЗОЖ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Гигиена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Здоровье зубов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Спорт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1">
            <a:hlinkClick r:id="rId3" action="ppaction://hlinksldjump"/>
          </p:cNvPr>
          <p:cNvSpPr/>
          <p:nvPr/>
        </p:nvSpPr>
        <p:spPr>
          <a:xfrm>
            <a:off x="914496" y="1123496"/>
            <a:ext cx="914376" cy="95130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3810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3810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2">
            <a:hlinkClick r:id="rId4" action="ppaction://hlinksldjump"/>
          </p:cNvPr>
          <p:cNvSpPr/>
          <p:nvPr/>
        </p:nvSpPr>
        <p:spPr>
          <a:xfrm>
            <a:off x="2459864" y="1110971"/>
            <a:ext cx="914376" cy="95130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3810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3810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3">
            <a:hlinkClick r:id="rId5" action="ppaction://hlinksldjump"/>
          </p:cNvPr>
          <p:cNvSpPr/>
          <p:nvPr/>
        </p:nvSpPr>
        <p:spPr>
          <a:xfrm>
            <a:off x="4152910" y="1110972"/>
            <a:ext cx="914376" cy="95130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3810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3810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4">
            <a:hlinkClick r:id="rId6" action="ppaction://hlinksldjump"/>
          </p:cNvPr>
          <p:cNvSpPr/>
          <p:nvPr/>
        </p:nvSpPr>
        <p:spPr>
          <a:xfrm>
            <a:off x="5779640" y="1120130"/>
            <a:ext cx="914376" cy="95130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3810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3810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6" name="5">
            <a:hlinkClick r:id="rId7" action="ppaction://hlinksldjump"/>
          </p:cNvPr>
          <p:cNvSpPr/>
          <p:nvPr/>
        </p:nvSpPr>
        <p:spPr>
          <a:xfrm>
            <a:off x="7429421" y="1120131"/>
            <a:ext cx="914376" cy="95130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3810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3810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6">
            <a:hlinkClick r:id="rId8" action="ppaction://hlinksldjump"/>
          </p:cNvPr>
          <p:cNvSpPr/>
          <p:nvPr/>
        </p:nvSpPr>
        <p:spPr>
          <a:xfrm>
            <a:off x="914568" y="2462906"/>
            <a:ext cx="914376" cy="951301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3810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3810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11">
            <a:hlinkClick r:id="rId9" action="ppaction://hlinksldjump"/>
          </p:cNvPr>
          <p:cNvSpPr/>
          <p:nvPr/>
        </p:nvSpPr>
        <p:spPr>
          <a:xfrm>
            <a:off x="914568" y="3798648"/>
            <a:ext cx="914376" cy="951301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3810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3810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16">
            <a:hlinkClick r:id="rId10" action="ppaction://hlinksldjump"/>
          </p:cNvPr>
          <p:cNvSpPr/>
          <p:nvPr/>
        </p:nvSpPr>
        <p:spPr>
          <a:xfrm>
            <a:off x="914496" y="5181554"/>
            <a:ext cx="914376" cy="9513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3810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3810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7">
            <a:hlinkClick r:id="rId11" action="ppaction://hlinksldjump"/>
          </p:cNvPr>
          <p:cNvSpPr/>
          <p:nvPr/>
        </p:nvSpPr>
        <p:spPr>
          <a:xfrm>
            <a:off x="2459864" y="2462906"/>
            <a:ext cx="914376" cy="951301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3810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3810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8">
            <a:hlinkClick r:id="rId12" action="ppaction://hlinksldjump"/>
          </p:cNvPr>
          <p:cNvSpPr/>
          <p:nvPr/>
        </p:nvSpPr>
        <p:spPr>
          <a:xfrm>
            <a:off x="4152910" y="2462906"/>
            <a:ext cx="914376" cy="951301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3810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3810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9">
            <a:hlinkClick r:id="rId13" action="ppaction://hlinksldjump"/>
          </p:cNvPr>
          <p:cNvSpPr/>
          <p:nvPr/>
        </p:nvSpPr>
        <p:spPr>
          <a:xfrm>
            <a:off x="5779640" y="2462906"/>
            <a:ext cx="914376" cy="951301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3810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3810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10">
            <a:hlinkClick r:id="rId14" action="ppaction://hlinksldjump"/>
          </p:cNvPr>
          <p:cNvSpPr/>
          <p:nvPr/>
        </p:nvSpPr>
        <p:spPr>
          <a:xfrm>
            <a:off x="7464105" y="2462906"/>
            <a:ext cx="914376" cy="951301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3810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3810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12">
            <a:hlinkClick r:id="rId15" action="ppaction://hlinksldjump"/>
          </p:cNvPr>
          <p:cNvSpPr/>
          <p:nvPr/>
        </p:nvSpPr>
        <p:spPr>
          <a:xfrm>
            <a:off x="2493138" y="3805256"/>
            <a:ext cx="914376" cy="951301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3810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3810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13">
            <a:hlinkClick r:id="rId16" action="ppaction://hlinksldjump"/>
          </p:cNvPr>
          <p:cNvSpPr/>
          <p:nvPr/>
        </p:nvSpPr>
        <p:spPr>
          <a:xfrm>
            <a:off x="4152910" y="3805256"/>
            <a:ext cx="914376" cy="951301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3810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3810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14">
            <a:hlinkClick r:id="rId17" action="ppaction://hlinksldjump"/>
          </p:cNvPr>
          <p:cNvSpPr/>
          <p:nvPr/>
        </p:nvSpPr>
        <p:spPr>
          <a:xfrm>
            <a:off x="5779640" y="3798648"/>
            <a:ext cx="914376" cy="951301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3810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3810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15">
            <a:hlinkClick r:id="rId18" action="ppaction://hlinksldjump"/>
          </p:cNvPr>
          <p:cNvSpPr/>
          <p:nvPr/>
        </p:nvSpPr>
        <p:spPr>
          <a:xfrm>
            <a:off x="7429421" y="3798648"/>
            <a:ext cx="914376" cy="951301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3810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3810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17">
            <a:hlinkClick r:id="rId19" action="ppaction://hlinksldjump"/>
          </p:cNvPr>
          <p:cNvSpPr/>
          <p:nvPr/>
        </p:nvSpPr>
        <p:spPr>
          <a:xfrm>
            <a:off x="2493210" y="5181553"/>
            <a:ext cx="914376" cy="9513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3810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3810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18">
            <a:hlinkClick r:id="rId20" action="ppaction://hlinksldjump"/>
          </p:cNvPr>
          <p:cNvSpPr/>
          <p:nvPr/>
        </p:nvSpPr>
        <p:spPr>
          <a:xfrm>
            <a:off x="4146356" y="5163102"/>
            <a:ext cx="914376" cy="9513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3810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3810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19">
            <a:hlinkClick r:id="rId21" action="ppaction://hlinksldjump"/>
          </p:cNvPr>
          <p:cNvSpPr/>
          <p:nvPr/>
        </p:nvSpPr>
        <p:spPr>
          <a:xfrm>
            <a:off x="5826095" y="5163103"/>
            <a:ext cx="914376" cy="9513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3810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3810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20">
            <a:hlinkClick r:id="rId22" action="ppaction://hlinksldjump"/>
          </p:cNvPr>
          <p:cNvSpPr/>
          <p:nvPr/>
        </p:nvSpPr>
        <p:spPr>
          <a:xfrm>
            <a:off x="7464105" y="5181554"/>
            <a:ext cx="914376" cy="9513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3810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3810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" grpId="0" animBg="1"/>
      <p:bldP spid="73" grpId="0" animBg="1"/>
      <p:bldP spid="74" grpId="0" animBg="1"/>
      <p:bldP spid="75" grpId="0" animBg="1"/>
      <p:bldP spid="76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28714" y="520288"/>
            <a:ext cx="1981148" cy="1003761"/>
            <a:chOff x="228714" y="520288"/>
            <a:chExt cx="1981148" cy="1003761"/>
          </a:xfrm>
        </p:grpSpPr>
        <p:sp>
          <p:nvSpPr>
            <p:cNvPr id="3" name="Овал 2"/>
            <p:cNvSpPr/>
            <p:nvPr/>
          </p:nvSpPr>
          <p:spPr bwMode="auto">
            <a:xfrm>
              <a:off x="228714" y="520288"/>
              <a:ext cx="1981148" cy="100376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10412" y="791335"/>
              <a:ext cx="161775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Гигиена</a:t>
              </a:r>
              <a:endPara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65123" y="1563898"/>
            <a:ext cx="853417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Возле зеркала на полке поселился хитрый ёж.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ним расчешешь куклу Катю 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косичку заплетёшь.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Станет модною причёска,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трудится…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domoteka-market.ru/upload/iblock/d31/d31713b91eb6cc887268800af495e7c7_4898030db0d2b7bfec86a064976f7c8e_resiz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24238" y="3997159"/>
            <a:ext cx="2104792" cy="20766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s://ezhepedia.ru/images/5/51/%D0%81%D0%B6%D0%B8%D0%BA%D0%B8_%D0%95%D0%BB%D0%B5%D0%BD%D1%8B_%D0%95%D1%80%D1%91%D0%BC%D0%B8%D0%BD%D0%BE%D0%B9_19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10412" y="4026940"/>
            <a:ext cx="2229656" cy="207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https://img.anews.com/media/gallery/106495745/17023769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638772" y="4026940"/>
            <a:ext cx="2259287" cy="204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омой 9">
            <a:hlinkClick r:id="rId7" action="ppaction://hlinksldjump" highlightClick="1"/>
          </p:cNvPr>
          <p:cNvSpPr/>
          <p:nvPr/>
        </p:nvSpPr>
        <p:spPr bwMode="auto">
          <a:xfrm>
            <a:off x="8077108" y="5867336"/>
            <a:ext cx="653985" cy="533386"/>
          </a:xfrm>
          <a:prstGeom prst="actionButtonHome">
            <a:avLst/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8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6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meh-minona-na-opoveschenie-sms-57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meh-minona-na-opoveschenie-sms-57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28714" y="520288"/>
            <a:ext cx="1981148" cy="1003761"/>
            <a:chOff x="228714" y="520288"/>
            <a:chExt cx="1981148" cy="1003761"/>
          </a:xfrm>
        </p:grpSpPr>
        <p:sp>
          <p:nvSpPr>
            <p:cNvPr id="3" name="Овал 2"/>
            <p:cNvSpPr/>
            <p:nvPr/>
          </p:nvSpPr>
          <p:spPr bwMode="auto">
            <a:xfrm>
              <a:off x="228714" y="520288"/>
              <a:ext cx="1981148" cy="100376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126922" y="791335"/>
              <a:ext cx="18473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59514" y="606669"/>
            <a:ext cx="19736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Здоровье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зубов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5123" y="1563898"/>
            <a:ext cx="85341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Какой из этих продуктов полезен для зубов?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4" descr="https://yt3.ggpht.com/ytc/AAUvwniwFqWCd9s77HH5EkVJ2mbhOP663vnIL0emjl-L=s900-c-k-c0x00ffffff-no-rj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110" y="2508040"/>
            <a:ext cx="2304634" cy="23046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https://st2.depositphotos.com/1642482/6326/i/950/depositphotos_63260565-stock-photo-lemo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24554" y="2514624"/>
            <a:ext cx="2298050" cy="22980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https://doclvs.ru/medpop9/imoreh/im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08721" y="4199400"/>
            <a:ext cx="2846979" cy="18959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Управляющая кнопка: домой 10">
            <a:hlinkClick r:id="rId7" action="ppaction://hlinksldjump" highlightClick="1"/>
          </p:cNvPr>
          <p:cNvSpPr/>
          <p:nvPr/>
        </p:nvSpPr>
        <p:spPr bwMode="auto">
          <a:xfrm>
            <a:off x="8077108" y="5867336"/>
            <a:ext cx="653985" cy="533386"/>
          </a:xfrm>
          <a:prstGeom prst="actionButtonHome">
            <a:avLst/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69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68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meh-minona-na-opoveschenie-sms-57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6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meh-minona-na-opoveschenie-sms-57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28714" y="520288"/>
            <a:ext cx="1981148" cy="1003761"/>
            <a:chOff x="228714" y="520288"/>
            <a:chExt cx="1981148" cy="1003761"/>
          </a:xfrm>
        </p:grpSpPr>
        <p:sp>
          <p:nvSpPr>
            <p:cNvPr id="3" name="Овал 2"/>
            <p:cNvSpPr/>
            <p:nvPr/>
          </p:nvSpPr>
          <p:spPr bwMode="auto">
            <a:xfrm>
              <a:off x="228714" y="520288"/>
              <a:ext cx="1981148" cy="100376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126922" y="791335"/>
              <a:ext cx="18473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609184" y="791334"/>
            <a:ext cx="12202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Спорт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5123" y="1563898"/>
            <a:ext cx="853417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Этот праздник мил для нас,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в четыре года раз,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спортсменам всем отрада -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Началась ...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dkmagistral.ru/wp-content/uploads/2017/05/m-olimpiad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352800" y="3962386"/>
            <a:ext cx="2358888" cy="21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Тяпа\Desktop\вопос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90476" y="3671082"/>
            <a:ext cx="2683469" cy="26834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 bwMode="auto">
          <a:xfrm>
            <a:off x="8077108" y="5867336"/>
            <a:ext cx="653985" cy="533386"/>
          </a:xfrm>
          <a:prstGeom prst="actionButtonHome">
            <a:avLst/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0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912" y="381080"/>
            <a:ext cx="3809900" cy="5562454"/>
          </a:xfrm>
        </p:spPr>
        <p:txBody>
          <a:bodyPr/>
          <a:lstStyle/>
          <a:p>
            <a:pPr indent="457200"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 здоровье сохранить,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Организм свой укрепить,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Знает вся моя семья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Должен быть режим у дня.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Следует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ребята, знать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Нужно всем подольше спать.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 а утром не лениться —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зарядку становиться!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Чистить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зубы, умываться,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почаще улыбаться,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Закаляться, и тогда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страшна тебе хандра.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У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здоровья есть враги,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ними дружбы не води!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Среди них тихоня лень,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ней борись ты каждый день.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34253" y="533476"/>
            <a:ext cx="373370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Чтобы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 один микроб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попал случайно в рот,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Руки мыть перед едой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Нужно мылом и водой.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Кушать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овощи и фрукты,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Рыбу, молокопродукты —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полезная еда,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Витаминами полна!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На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прогулку выходи,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Свежим воздухом дыши.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помни при уходе: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Одеваться по погоде!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Ну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если уж случилось: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Разболеться получилось,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Знай, к врачу тебе пора.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поможет нам всегда!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 bwMode="auto">
          <a:xfrm>
            <a:off x="7823579" y="6010007"/>
            <a:ext cx="685782" cy="609584"/>
          </a:xfrm>
          <a:prstGeom prst="actionButtonForwardNext">
            <a:avLst/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01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ds-raduga.bel.prosadiki.ru/media/2020/08/14/1256546131/203458912_8ba2dea05c0a0cea7bcff563b1d32375_8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90694" y="838268"/>
            <a:ext cx="7467564" cy="560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93787" y="304882"/>
            <a:ext cx="5261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 справились!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3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28714" y="520288"/>
            <a:ext cx="1981148" cy="1003761"/>
            <a:chOff x="228714" y="520288"/>
            <a:chExt cx="1981148" cy="1003761"/>
          </a:xfrm>
        </p:grpSpPr>
        <p:sp>
          <p:nvSpPr>
            <p:cNvPr id="2" name="Овал 1"/>
            <p:cNvSpPr/>
            <p:nvPr/>
          </p:nvSpPr>
          <p:spPr bwMode="auto">
            <a:xfrm>
              <a:off x="228714" y="520288"/>
              <a:ext cx="1981148" cy="1003761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78352" y="791335"/>
              <a:ext cx="168187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П</a:t>
              </a:r>
              <a:r>
                <a:rPr lang="ru-RU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итание</a:t>
              </a:r>
              <a:endPara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412918" y="1752644"/>
            <a:ext cx="8318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Какую пищу можно назвать полезной?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otgipertonii.ru/wp-content/uploads/2018/06/frukty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2918" y="3733792"/>
            <a:ext cx="2499874" cy="1620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images.wallpaperscraft.ru/image/konfety_raznotsvetnyj_yarkij_113429_1366x76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200436" y="2888970"/>
            <a:ext cx="2499874" cy="1620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s2.best-wallpaper.net/wallpaper/1600x1200/1808/Delicious-food-muffin-cakes-croissants_1600x120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9760" y="3669121"/>
            <a:ext cx="2400239" cy="1620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7" action="ppaction://hlinksldjump" highlightClick="1"/>
          </p:cNvPr>
          <p:cNvSpPr/>
          <p:nvPr/>
        </p:nvSpPr>
        <p:spPr bwMode="auto">
          <a:xfrm>
            <a:off x="8077108" y="5867336"/>
            <a:ext cx="653985" cy="533386"/>
          </a:xfrm>
          <a:prstGeom prst="actionButtonHome">
            <a:avLst/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46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meh-minona-na-opoveschenie-sms-57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meh-minona-na-opoveschenie-sms-57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spinolog.ru/upload/content/55b6111932fbf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733822" y="4499567"/>
            <a:ext cx="193481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28714" y="520288"/>
            <a:ext cx="1981148" cy="1003761"/>
            <a:chOff x="228714" y="520288"/>
            <a:chExt cx="1981148" cy="1003761"/>
          </a:xfrm>
        </p:grpSpPr>
        <p:sp>
          <p:nvSpPr>
            <p:cNvPr id="2" name="Овал 1"/>
            <p:cNvSpPr/>
            <p:nvPr/>
          </p:nvSpPr>
          <p:spPr bwMode="auto">
            <a:xfrm>
              <a:off x="228714" y="520288"/>
              <a:ext cx="1981148" cy="1003761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715783" y="791335"/>
              <a:ext cx="100700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ЗОЖ</a:t>
              </a:r>
              <a:endPara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063618" y="1600248"/>
            <a:ext cx="713712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Утром раньше поднимайся,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Бегай, прыгай, отжимайся.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Для здоровья, для порядка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Людям всем нужна …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stihi.ru/pics/2020/09/16/29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17881" y="4365444"/>
            <a:ext cx="2028594" cy="20285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 bwMode="auto">
          <a:xfrm>
            <a:off x="8077108" y="5867336"/>
            <a:ext cx="653985" cy="533386"/>
          </a:xfrm>
          <a:prstGeom prst="actionButtonHome">
            <a:avLst/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50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28714" y="520288"/>
            <a:ext cx="1981148" cy="1003761"/>
            <a:chOff x="228714" y="520288"/>
            <a:chExt cx="1981148" cy="1003761"/>
          </a:xfrm>
        </p:grpSpPr>
        <p:sp>
          <p:nvSpPr>
            <p:cNvPr id="2" name="Овал 1"/>
            <p:cNvSpPr/>
            <p:nvPr/>
          </p:nvSpPr>
          <p:spPr bwMode="auto">
            <a:xfrm>
              <a:off x="228714" y="520288"/>
              <a:ext cx="1981148" cy="1003761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10412" y="791335"/>
              <a:ext cx="161775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Гигиена</a:t>
              </a:r>
              <a:endPara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endParaRPr>
            </a:p>
          </p:txBody>
        </p:sp>
      </p:grpSp>
      <p:pic>
        <p:nvPicPr>
          <p:cNvPr id="26626" name="Picture 2" descr="https://vstroyka-solo.ru/photo/1759929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95960" y="2733275"/>
            <a:ext cx="2162084" cy="21620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s://medvedshop.ru/wa-data/public/shop/products/78/44/64478/images/35723/35723.750x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24238" y="4114782"/>
            <a:ext cx="2409034" cy="19053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s://bestkanc.ru/uploads/product/48500/48542/thumbs/2x_70_856147_2.jpg"/>
          <p:cNvPicPr>
            <a:picLocks noChangeAspect="1" noChangeArrowheads="1"/>
          </p:cNvPicPr>
          <p:nvPr/>
        </p:nvPicPr>
        <p:blipFill rotWithShape="1">
          <a:blip r:embed="rId6"/>
          <a:srcRect/>
          <a:stretch/>
        </p:blipFill>
        <p:spPr bwMode="auto">
          <a:xfrm>
            <a:off x="436908" y="-114288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https://bestkanc.ru/uploads/product/48500/48542/thumbs/2x_70_856147_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0984" y="2733275"/>
            <a:ext cx="2057346" cy="21620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23578" y="1676446"/>
            <a:ext cx="79630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Выберите предмет  личной гигиены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домой 9">
            <a:hlinkClick r:id="rId8" action="ppaction://hlinksldjump" highlightClick="1"/>
          </p:cNvPr>
          <p:cNvSpPr/>
          <p:nvPr/>
        </p:nvSpPr>
        <p:spPr bwMode="auto">
          <a:xfrm>
            <a:off x="8077108" y="5867336"/>
            <a:ext cx="653985" cy="533386"/>
          </a:xfrm>
          <a:prstGeom prst="actionButtonHome">
            <a:avLst/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7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66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meh-minona-na-opoveschenie-sms-57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meh-minona-na-opoveschenie-sms-57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28714" y="520288"/>
            <a:ext cx="2004417" cy="1003761"/>
            <a:chOff x="228714" y="520288"/>
            <a:chExt cx="2004417" cy="1003761"/>
          </a:xfrm>
        </p:grpSpPr>
        <p:sp>
          <p:nvSpPr>
            <p:cNvPr id="2" name="Овал 1"/>
            <p:cNvSpPr/>
            <p:nvPr/>
          </p:nvSpPr>
          <p:spPr bwMode="auto">
            <a:xfrm>
              <a:off x="228714" y="520288"/>
              <a:ext cx="1981148" cy="1003761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59514" y="606669"/>
              <a:ext cx="197361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Здоровье </a:t>
              </a:r>
            </a:p>
            <a:p>
              <a:pPr algn="ctr"/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зубов</a:t>
              </a:r>
              <a:endPara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33506" y="1557316"/>
            <a:ext cx="81711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 раз в день необходимо чистить зубы?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14496" y="3733792"/>
            <a:ext cx="1752554" cy="1523960"/>
            <a:chOff x="914496" y="3733792"/>
            <a:chExt cx="1752554" cy="1523960"/>
          </a:xfrm>
        </p:grpSpPr>
        <p:sp>
          <p:nvSpPr>
            <p:cNvPr id="6" name="Скругленный прямоугольник 5"/>
            <p:cNvSpPr/>
            <p:nvPr/>
          </p:nvSpPr>
          <p:spPr bwMode="auto">
            <a:xfrm>
              <a:off x="914496" y="3733792"/>
              <a:ext cx="1752554" cy="1523960"/>
            </a:xfrm>
            <a:prstGeom prst="roundRect">
              <a:avLst/>
            </a:prstGeom>
            <a:solidFill>
              <a:srgbClr val="FF99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rgbClr val="FF99CC"/>
                </a:solidFill>
                <a:effectLst/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523712" y="4034107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791168" y="3733792"/>
            <a:ext cx="1752554" cy="1523960"/>
            <a:chOff x="914496" y="3733792"/>
            <a:chExt cx="1752554" cy="1523960"/>
          </a:xfrm>
        </p:grpSpPr>
        <p:sp>
          <p:nvSpPr>
            <p:cNvPr id="11" name="Скругленный прямоугольник 10"/>
            <p:cNvSpPr/>
            <p:nvPr/>
          </p:nvSpPr>
          <p:spPr bwMode="auto">
            <a:xfrm>
              <a:off x="914496" y="3733792"/>
              <a:ext cx="1752554" cy="1523960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rgbClr val="FF99CC"/>
                </a:solidFill>
                <a:effectLst/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523712" y="4034107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429030" y="3424527"/>
            <a:ext cx="1752554" cy="1523960"/>
            <a:chOff x="914496" y="3733792"/>
            <a:chExt cx="1752554" cy="1523960"/>
          </a:xfrm>
          <a:solidFill>
            <a:srgbClr val="00B0F0"/>
          </a:solidFill>
        </p:grpSpPr>
        <p:sp>
          <p:nvSpPr>
            <p:cNvPr id="14" name="Скругленный прямоугольник 13"/>
            <p:cNvSpPr/>
            <p:nvPr/>
          </p:nvSpPr>
          <p:spPr bwMode="auto">
            <a:xfrm>
              <a:off x="914496" y="3733792"/>
              <a:ext cx="1752554" cy="1523960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rgbClr val="FF99CC"/>
                </a:solidFill>
                <a:effectLst/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523712" y="4034107"/>
              <a:ext cx="534121" cy="923330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6" name="Управляющая кнопка: домой 15">
            <a:hlinkClick r:id="rId4" action="ppaction://hlinksldjump" highlightClick="1"/>
          </p:cNvPr>
          <p:cNvSpPr/>
          <p:nvPr/>
        </p:nvSpPr>
        <p:spPr bwMode="auto">
          <a:xfrm>
            <a:off x="8077108" y="5867336"/>
            <a:ext cx="653985" cy="533386"/>
          </a:xfrm>
          <a:prstGeom prst="actionButtonHome">
            <a:avLst/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58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meh-minona-na-opoveschenie-sms-57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meh-minona-na-opoveschenie-sms-57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28714" y="520288"/>
            <a:ext cx="1981148" cy="1003761"/>
            <a:chOff x="228714" y="520288"/>
            <a:chExt cx="1981148" cy="1003761"/>
          </a:xfrm>
        </p:grpSpPr>
        <p:sp>
          <p:nvSpPr>
            <p:cNvPr id="2" name="Овал 1"/>
            <p:cNvSpPr/>
            <p:nvPr/>
          </p:nvSpPr>
          <p:spPr bwMode="auto">
            <a:xfrm>
              <a:off x="228714" y="520288"/>
              <a:ext cx="1981148" cy="1003761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636219" y="791335"/>
              <a:ext cx="122020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Спорт</a:t>
              </a:r>
            </a:p>
          </p:txBody>
        </p:sp>
      </p:grpSp>
      <p:pic>
        <p:nvPicPr>
          <p:cNvPr id="32770" name="Picture 2" descr="Футбольный мяч ATEMI ATTACK 00000136423 белый/синий/голубой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96862" y="4571970"/>
            <a:ext cx="1603049" cy="162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s://ravta.ru/upload/iblock/8dd/8ddd889bb83d152e48fe5fbfc183ae8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60" y="3184808"/>
            <a:ext cx="1620000" cy="162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https://vseznaiki-shop.ru/wa-data/public/shop/products/61/36/173661/images/195554/195554.97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9288" y="4571970"/>
            <a:ext cx="1620000" cy="162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https://ekb.mirhvost.ru/upload/iblock/4bc/4bcfd7d3ae17ba05a940fb693b996414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33734" y="3138430"/>
            <a:ext cx="1620000" cy="162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3506" y="1752644"/>
            <a:ext cx="81711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Найдите обычный футбольный мяч.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домой 9">
            <a:hlinkClick r:id="rId8" action="ppaction://hlinksldjump" highlightClick="1"/>
          </p:cNvPr>
          <p:cNvSpPr/>
          <p:nvPr/>
        </p:nvSpPr>
        <p:spPr bwMode="auto">
          <a:xfrm>
            <a:off x="8077108" y="5867336"/>
            <a:ext cx="653985" cy="533386"/>
          </a:xfrm>
          <a:prstGeom prst="actionButtonHome">
            <a:avLst/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6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7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2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meh-minona-na-opoveschenie-sms-57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7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meh-minona-na-opoveschenie-sms-57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28714" y="520288"/>
            <a:ext cx="1981148" cy="1003761"/>
            <a:chOff x="228714" y="520288"/>
            <a:chExt cx="1981148" cy="1003761"/>
          </a:xfrm>
        </p:grpSpPr>
        <p:sp>
          <p:nvSpPr>
            <p:cNvPr id="3" name="Овал 2"/>
            <p:cNvSpPr/>
            <p:nvPr/>
          </p:nvSpPr>
          <p:spPr bwMode="auto">
            <a:xfrm>
              <a:off x="228714" y="520288"/>
              <a:ext cx="1981148" cy="10037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78352" y="791335"/>
              <a:ext cx="168187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П</a:t>
              </a:r>
              <a:r>
                <a:rPr lang="ru-RU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итание</a:t>
              </a:r>
              <a:endPara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71706" y="1656614"/>
            <a:ext cx="8237802" cy="12191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Какой продукт приносит наибольший вред организму?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news-r.ru/upload/iblock/69a/69a4d7e2f5cfd1e296d3fc7f0dec2a1b/8e94d0cbf50a19721828ba5024f9b7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3671" y="3177189"/>
            <a:ext cx="2700000" cy="1800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cdn23.img.ria.ru/images/151312/34/1513123426_0:0:5312:3545_1440x900_80_0_1_7a8522371f3ef37f2d9f1a5f8aef256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42044" y="4419574"/>
            <a:ext cx="2697125" cy="1800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lozhka-povarezhka.ru/wp-content/uploads/2019/02/gotovka-myasa-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95960" y="3177203"/>
            <a:ext cx="2700000" cy="1800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омой 8">
            <a:hlinkClick r:id="rId7" action="ppaction://hlinksldjump" highlightClick="1"/>
          </p:cNvPr>
          <p:cNvSpPr/>
          <p:nvPr/>
        </p:nvSpPr>
        <p:spPr bwMode="auto">
          <a:xfrm>
            <a:off x="8077108" y="5867336"/>
            <a:ext cx="653985" cy="533386"/>
          </a:xfrm>
          <a:prstGeom prst="actionButtonHome">
            <a:avLst/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59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meh-minona-na-opoveschenie-sms-57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meh-minona-na-opoveschenie-sms-57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94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28714" y="520288"/>
            <a:ext cx="1981148" cy="1003761"/>
            <a:chOff x="228714" y="520288"/>
            <a:chExt cx="1981148" cy="1003761"/>
          </a:xfrm>
        </p:grpSpPr>
        <p:sp>
          <p:nvSpPr>
            <p:cNvPr id="3" name="Овал 2"/>
            <p:cNvSpPr/>
            <p:nvPr/>
          </p:nvSpPr>
          <p:spPr bwMode="auto">
            <a:xfrm>
              <a:off x="228714" y="520288"/>
              <a:ext cx="1981148" cy="10037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715783" y="791335"/>
              <a:ext cx="100700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ЗОЖ</a:t>
              </a:r>
              <a:endPara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990694" y="1756001"/>
            <a:ext cx="71371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2214" y="1565431"/>
            <a:ext cx="619310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Болеть мне некогда, друзья,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футбол, хоккей играю я.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очень я собою горд,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дарит мне  здоровье…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static.vecteezy.com/system/resources/previews/000/417/772/original/vector-children-doing-different-kind-of-sport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88767" y="4190980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Тяпа\Desktop\вопос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88767" y="4190980"/>
            <a:ext cx="216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 bwMode="auto">
          <a:xfrm>
            <a:off x="8077108" y="5867336"/>
            <a:ext cx="653985" cy="533386"/>
          </a:xfrm>
          <a:prstGeom prst="actionButtonHome">
            <a:avLst/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78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ee012505615fcbe80b29caea7edd9318b03b"/>
</p:tagLst>
</file>

<file path=ppt/theme/theme1.xml><?xml version="1.0" encoding="utf-8"?>
<a:theme xmlns:a="http://schemas.openxmlformats.org/drawingml/2006/main" name="2_默认设计模板">
  <a:themeElements>
    <a:clrScheme name="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默认设计模板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华文细黑" pitchFamily="2" charset="-122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华文细黑" pitchFamily="2" charset="-122"/>
            <a:ea typeface="华文细黑" pitchFamily="2" charset="-122"/>
          </a:defRPr>
        </a:defPPr>
      </a:lstStyle>
    </a:ln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157255741</TotalTime>
  <Pages>0</Pages>
  <Words>274</Words>
  <Characters>0</Characters>
  <Application>Microsoft Office PowerPoint</Application>
  <DocSecurity>0</DocSecurity>
  <PresentationFormat>Экран (4:3)</PresentationFormat>
  <Lines>0</Lines>
  <Paragraphs>93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2_默认设计模板</vt:lpstr>
      <vt:lpstr>Викторина «Друзья и враги нашего здоровья»</vt:lpstr>
      <vt:lpstr>  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Чтоб здоровье сохранить, Организм свой укрепить, Знает вся моя семья Должен быть режим у дня.        Следует, ребята, знать Нужно всем подольше спать. Ну а утром не лениться — На зарядку становиться!       Чистить зубы, умываться, И почаще улыбаться, Закаляться, и тогда Не страшна тебе хандра.       У здоровья есть враги, С ними дружбы не води! Среди них тихоня лень, С ней борись ты каждый день. </vt:lpstr>
      <vt:lpstr>Слайд 24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Тяпа</dc:creator>
  <cp:lastModifiedBy>Светлана Гиршацкая</cp:lastModifiedBy>
  <cp:revision>8979</cp:revision>
  <cp:lastPrinted>1899-12-30T00:00:00Z</cp:lastPrinted>
  <dcterms:created xsi:type="dcterms:W3CDTF">2003-03-31T10:50:51Z</dcterms:created>
  <dcterms:modified xsi:type="dcterms:W3CDTF">2022-12-19T04:32:23Z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